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0BB77-53BF-4F05-8034-F397BA993BAB}"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504657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0BB77-53BF-4F05-8034-F397BA993BAB}"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136297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0BB77-53BF-4F05-8034-F397BA993BAB}"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209362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0BB77-53BF-4F05-8034-F397BA993BAB}"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30028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E0BB77-53BF-4F05-8034-F397BA993BAB}"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361652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E0BB77-53BF-4F05-8034-F397BA993BAB}"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165044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0BB77-53BF-4F05-8034-F397BA993BAB}" type="datetimeFigureOut">
              <a:rPr lang="en-US" smtClean="0"/>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2419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0BB77-53BF-4F05-8034-F397BA993BAB}" type="datetimeFigureOut">
              <a:rPr lang="en-US" smtClean="0"/>
              <a:t>7/30/2018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1329657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0BB77-53BF-4F05-8034-F397BA993BAB}" type="datetimeFigureOut">
              <a:rPr lang="en-US" smtClean="0"/>
              <a:t>7/30/2018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76758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E0BB77-53BF-4F05-8034-F397BA993BAB}"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101168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E0BB77-53BF-4F05-8034-F397BA993BAB}"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C11E-C7C5-45CB-B6F9-D8F801F79873}" type="slidenum">
              <a:rPr lang="en-US" smtClean="0"/>
              <a:t>‹#›</a:t>
            </a:fld>
            <a:endParaRPr lang="en-US"/>
          </a:p>
        </p:txBody>
      </p:sp>
    </p:spTree>
    <p:extLst>
      <p:ext uri="{BB962C8B-B14F-4D97-AF65-F5344CB8AC3E}">
        <p14:creationId xmlns:p14="http://schemas.microsoft.com/office/powerpoint/2010/main" val="73011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0BB77-53BF-4F05-8034-F397BA993BAB}" type="datetimeFigureOut">
              <a:rPr lang="en-US" smtClean="0"/>
              <a:t>7/30/2018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2C11E-C7C5-45CB-B6F9-D8F801F79873}" type="slidenum">
              <a:rPr lang="en-US" smtClean="0"/>
              <a:t>‹#›</a:t>
            </a:fld>
            <a:endParaRPr lang="en-US"/>
          </a:p>
        </p:txBody>
      </p:sp>
    </p:spTree>
    <p:extLst>
      <p:ext uri="{BB962C8B-B14F-4D97-AF65-F5344CB8AC3E}">
        <p14:creationId xmlns:p14="http://schemas.microsoft.com/office/powerpoint/2010/main" val="2204607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panish411.net/Spanish-Diminutives-Augmentatives.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 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515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 + adjective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Remember “lo que”?  Remember that it’s neuter?  The same is true with “lo + adjective”:</a:t>
            </a:r>
          </a:p>
          <a:p>
            <a:pPr marL="0" indent="0">
              <a:buNone/>
            </a:pPr>
            <a:endParaRPr lang="en-US" dirty="0"/>
          </a:p>
          <a:p>
            <a:pPr marL="0" indent="0">
              <a:buNone/>
            </a:pPr>
            <a:r>
              <a:rPr lang="en-US" dirty="0" smtClean="0"/>
              <a:t>Lo </a:t>
            </a:r>
            <a:r>
              <a:rPr lang="en-US" dirty="0" err="1" smtClean="0"/>
              <a:t>bueno</a:t>
            </a:r>
            <a:r>
              <a:rPr lang="en-US" dirty="0" smtClean="0"/>
              <a:t> </a:t>
            </a:r>
            <a:r>
              <a:rPr lang="en-US" dirty="0" err="1" smtClean="0"/>
              <a:t>es</a:t>
            </a:r>
            <a:r>
              <a:rPr lang="en-US" dirty="0" smtClean="0"/>
              <a:t> que no hay </a:t>
            </a:r>
            <a:r>
              <a:rPr lang="en-US" dirty="0" err="1" smtClean="0"/>
              <a:t>clases</a:t>
            </a:r>
            <a:r>
              <a:rPr lang="en-US" dirty="0" smtClean="0"/>
              <a:t>. – The good part is that there aren’t classes.</a:t>
            </a:r>
          </a:p>
          <a:p>
            <a:pPr marL="0" indent="0">
              <a:buNone/>
            </a:pPr>
            <a:r>
              <a:rPr lang="en-US" dirty="0" smtClean="0"/>
              <a:t>Lo triste </a:t>
            </a:r>
            <a:r>
              <a:rPr lang="en-US" dirty="0" err="1" smtClean="0"/>
              <a:t>es</a:t>
            </a:r>
            <a:r>
              <a:rPr lang="en-US" dirty="0" smtClean="0"/>
              <a:t> que Juan no </a:t>
            </a:r>
            <a:r>
              <a:rPr lang="en-US" dirty="0" err="1" smtClean="0"/>
              <a:t>está</a:t>
            </a:r>
            <a:r>
              <a:rPr lang="en-US" dirty="0" smtClean="0"/>
              <a:t> </a:t>
            </a:r>
            <a:r>
              <a:rPr lang="en-US" dirty="0" err="1" smtClean="0"/>
              <a:t>aquí</a:t>
            </a:r>
            <a:r>
              <a:rPr lang="en-US" dirty="0" smtClean="0"/>
              <a:t>. – The sad thing is that Juan isn’t here.</a:t>
            </a:r>
          </a:p>
          <a:p>
            <a:pPr marL="0" indent="0">
              <a:buNone/>
            </a:pPr>
            <a:endParaRPr lang="en-US" dirty="0"/>
          </a:p>
          <a:p>
            <a:pPr marL="0" indent="0">
              <a:buNone/>
            </a:pPr>
            <a:r>
              <a:rPr lang="en-US" dirty="0" smtClean="0"/>
              <a:t>If you’ve ever written something like “the good thing is that he succeeded” in a formal English paper, your professor probably circled the word “thing.”  That’s a word to be avoided in formal writing.  The good thing is that the way you say it in Spanish is perfectly acceptable formally as well as informally.</a:t>
            </a:r>
          </a:p>
          <a:p>
            <a:pPr marL="0" indent="0">
              <a:buNone/>
            </a:pPr>
            <a:endParaRPr lang="en-US" dirty="0"/>
          </a:p>
          <a:p>
            <a:pPr marL="0" indent="0">
              <a:buNone/>
            </a:pPr>
            <a:r>
              <a:rPr lang="en-US" dirty="0" smtClean="0"/>
              <a:t>This is a neuter use of the adjective, because “thing” isn’t really a thing; it’s an idea.  The same thing with “part.”  What’s good?  That there aren’t any classes.  That’s an idea, as opposed to something like “The movie was really good,” where “movie” is what is “good.”</a:t>
            </a:r>
            <a:endParaRPr lang="en-US" dirty="0"/>
          </a:p>
        </p:txBody>
      </p:sp>
    </p:spTree>
    <p:extLst>
      <p:ext uri="{BB962C8B-B14F-4D97-AF65-F5344CB8AC3E}">
        <p14:creationId xmlns:p14="http://schemas.microsoft.com/office/powerpoint/2010/main" val="2865603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3822"/>
            <a:ext cx="10515600" cy="1325563"/>
          </a:xfrm>
        </p:spPr>
        <p:txBody>
          <a:bodyPr>
            <a:normAutofit/>
          </a:bodyPr>
          <a:lstStyle/>
          <a:p>
            <a:pPr algn="ctr"/>
            <a:r>
              <a:rPr lang="en-US" sz="3200" dirty="0" smtClean="0"/>
              <a:t>Para + infinitive</a:t>
            </a:r>
            <a:endParaRPr lang="en-US" sz="3200" dirty="0"/>
          </a:p>
        </p:txBody>
      </p:sp>
      <p:sp>
        <p:nvSpPr>
          <p:cNvPr id="3" name="Content Placeholder 2"/>
          <p:cNvSpPr>
            <a:spLocks noGrp="1"/>
          </p:cNvSpPr>
          <p:nvPr>
            <p:ph idx="1"/>
          </p:nvPr>
        </p:nvSpPr>
        <p:spPr>
          <a:xfrm>
            <a:off x="838200" y="406400"/>
            <a:ext cx="10515600" cy="6451600"/>
          </a:xfrm>
        </p:spPr>
        <p:txBody>
          <a:bodyPr>
            <a:normAutofit fontScale="55000" lnSpcReduction="20000"/>
          </a:bodyPr>
          <a:lstStyle/>
          <a:p>
            <a:pPr marL="0" indent="0">
              <a:buNone/>
            </a:pPr>
            <a:r>
              <a:rPr lang="en-US" dirty="0" smtClean="0"/>
              <a:t>This isn’t hard to explain or understand, but it’s hard to remember to use.</a:t>
            </a:r>
          </a:p>
          <a:p>
            <a:pPr marL="0" indent="0">
              <a:buNone/>
            </a:pPr>
            <a:endParaRPr lang="en-US" dirty="0"/>
          </a:p>
          <a:p>
            <a:pPr marL="0" indent="0">
              <a:buNone/>
            </a:pPr>
            <a:r>
              <a:rPr lang="en-US" dirty="0" smtClean="0"/>
              <a:t>The following sentence is perfectly grammatical:</a:t>
            </a:r>
          </a:p>
          <a:p>
            <a:pPr marL="0" indent="0">
              <a:buNone/>
            </a:pPr>
            <a:endParaRPr lang="en-US" dirty="0"/>
          </a:p>
          <a:p>
            <a:pPr marL="0" indent="0">
              <a:buNone/>
            </a:pPr>
            <a:r>
              <a:rPr lang="en-US" dirty="0" smtClean="0"/>
              <a:t>	He is studying Spanish in order to be able to communicate with his clients.</a:t>
            </a:r>
          </a:p>
          <a:p>
            <a:pPr marL="0" indent="0">
              <a:buNone/>
            </a:pPr>
            <a:endParaRPr lang="en-US" dirty="0"/>
          </a:p>
          <a:p>
            <a:pPr marL="0" indent="0">
              <a:buNone/>
            </a:pPr>
            <a:r>
              <a:rPr lang="en-US" dirty="0" smtClean="0"/>
              <a:t>These days, professors will tell you to leave out “in order”:</a:t>
            </a:r>
          </a:p>
          <a:p>
            <a:pPr marL="0" indent="0">
              <a:buNone/>
            </a:pPr>
            <a:endParaRPr lang="en-US" dirty="0"/>
          </a:p>
          <a:p>
            <a:pPr marL="0" indent="0">
              <a:buNone/>
            </a:pPr>
            <a:r>
              <a:rPr lang="en-US" dirty="0" smtClean="0"/>
              <a:t>	He is studying Spanish to be able to communicate with his clients.</a:t>
            </a:r>
          </a:p>
          <a:p>
            <a:pPr marL="0" indent="0">
              <a:buNone/>
            </a:pPr>
            <a:endParaRPr lang="en-US" dirty="0"/>
          </a:p>
          <a:p>
            <a:pPr marL="0" indent="0">
              <a:buNone/>
            </a:pPr>
            <a:r>
              <a:rPr lang="en-US" dirty="0" smtClean="0"/>
              <a:t>Also a perfectly grammatical sentence.  But in Spanish, if it’s possible to say, “in order,” </a:t>
            </a:r>
            <a:r>
              <a:rPr lang="en-US" b="1" dirty="0" smtClean="0"/>
              <a:t>“para” is required</a:t>
            </a:r>
            <a:r>
              <a:rPr lang="en-US" dirty="0" smtClean="0"/>
              <a:t>:</a:t>
            </a:r>
          </a:p>
          <a:p>
            <a:pPr marL="0" indent="0">
              <a:buNone/>
            </a:pPr>
            <a:endParaRPr lang="en-US" dirty="0"/>
          </a:p>
          <a:p>
            <a:pPr marL="0" indent="0">
              <a:buNone/>
            </a:pPr>
            <a:r>
              <a:rPr lang="en-US" dirty="0" smtClean="0"/>
              <a:t>	</a:t>
            </a:r>
            <a:r>
              <a:rPr lang="en-US" dirty="0" err="1" smtClean="0"/>
              <a:t>Estudia</a:t>
            </a:r>
            <a:r>
              <a:rPr lang="en-US" dirty="0" smtClean="0"/>
              <a:t> para </a:t>
            </a:r>
            <a:r>
              <a:rPr lang="en-US" dirty="0" err="1" smtClean="0"/>
              <a:t>mejorar</a:t>
            </a:r>
            <a:r>
              <a:rPr lang="en-US" dirty="0" smtClean="0"/>
              <a:t> </a:t>
            </a:r>
            <a:r>
              <a:rPr lang="en-US" dirty="0" err="1" smtClean="0"/>
              <a:t>su</a:t>
            </a:r>
            <a:r>
              <a:rPr lang="en-US" dirty="0" smtClean="0"/>
              <a:t> </a:t>
            </a:r>
            <a:r>
              <a:rPr lang="en-US" dirty="0" err="1" smtClean="0"/>
              <a:t>pronunciación</a:t>
            </a:r>
            <a:r>
              <a:rPr lang="en-US" dirty="0" smtClean="0"/>
              <a:t>. – He studies (in order) to improve his pronunciation.</a:t>
            </a:r>
          </a:p>
          <a:p>
            <a:pPr marL="0" indent="0">
              <a:buNone/>
            </a:pPr>
            <a:r>
              <a:rPr lang="en-US" dirty="0" smtClean="0"/>
              <a:t>	Lee para </a:t>
            </a:r>
            <a:r>
              <a:rPr lang="en-US" dirty="0" err="1" smtClean="0"/>
              <a:t>impresionar</a:t>
            </a:r>
            <a:r>
              <a:rPr lang="en-US" dirty="0" smtClean="0"/>
              <a:t> a la </a:t>
            </a:r>
            <a:r>
              <a:rPr lang="en-US" dirty="0" err="1" smtClean="0"/>
              <a:t>chica</a:t>
            </a:r>
            <a:r>
              <a:rPr lang="en-US" dirty="0" smtClean="0"/>
              <a:t>. – He reads (in order) to impress the girl.</a:t>
            </a:r>
          </a:p>
          <a:p>
            <a:pPr marL="0" indent="0">
              <a:buNone/>
            </a:pPr>
            <a:endParaRPr lang="en-US" dirty="0"/>
          </a:p>
          <a:p>
            <a:pPr marL="0" indent="0">
              <a:buNone/>
            </a:pPr>
            <a:r>
              <a:rPr lang="en-US" dirty="0" smtClean="0"/>
              <a:t>But “in order” isn’t always possible:</a:t>
            </a:r>
          </a:p>
          <a:p>
            <a:pPr marL="0" indent="0">
              <a:buNone/>
            </a:pPr>
            <a:endParaRPr lang="en-US" dirty="0"/>
          </a:p>
          <a:p>
            <a:pPr marL="0" indent="0">
              <a:buNone/>
            </a:pPr>
            <a:r>
              <a:rPr lang="en-US" dirty="0" smtClean="0"/>
              <a:t>	It’s important to study a lot.</a:t>
            </a:r>
          </a:p>
          <a:p>
            <a:pPr marL="0" indent="0">
              <a:buNone/>
            </a:pPr>
            <a:endParaRPr lang="en-US" dirty="0"/>
          </a:p>
          <a:p>
            <a:pPr marL="0" indent="0">
              <a:buNone/>
            </a:pPr>
            <a:r>
              <a:rPr lang="en-US" dirty="0" smtClean="0"/>
              <a:t>You couldn’t say, “It’s important in order to study a lot,” so you don’t put “para” in the sentence in Spanish:</a:t>
            </a:r>
          </a:p>
          <a:p>
            <a:pPr marL="0" indent="0">
              <a:buNone/>
            </a:pPr>
            <a:endParaRPr lang="en-US" dirty="0"/>
          </a:p>
          <a:p>
            <a:pPr marL="0" indent="0">
              <a:buNone/>
            </a:pPr>
            <a:r>
              <a:rPr lang="en-US" dirty="0" smtClean="0"/>
              <a:t>	</a:t>
            </a:r>
            <a:r>
              <a:rPr lang="en-US" dirty="0" err="1" smtClean="0"/>
              <a:t>Es</a:t>
            </a:r>
            <a:r>
              <a:rPr lang="en-US" dirty="0" smtClean="0"/>
              <a:t> </a:t>
            </a:r>
            <a:r>
              <a:rPr lang="en-US" dirty="0" err="1" smtClean="0"/>
              <a:t>importante</a:t>
            </a:r>
            <a:r>
              <a:rPr lang="en-US" dirty="0" smtClean="0"/>
              <a:t> </a:t>
            </a:r>
            <a:r>
              <a:rPr lang="en-US" dirty="0" err="1" smtClean="0"/>
              <a:t>estudiar</a:t>
            </a:r>
            <a:r>
              <a:rPr lang="en-US" dirty="0" smtClean="0"/>
              <a:t> mucho.</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6964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Diminutives &amp; Augmentatives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diminutive makes something small.  In English, we actually use the word “little”:</a:t>
            </a:r>
          </a:p>
          <a:p>
            <a:pPr marL="0" indent="0">
              <a:buNone/>
            </a:pPr>
            <a:r>
              <a:rPr lang="en-US" dirty="0" smtClean="0"/>
              <a:t>	little brother  	  little girl     		 little tree</a:t>
            </a:r>
          </a:p>
          <a:p>
            <a:pPr marL="0" indent="0">
              <a:buNone/>
            </a:pPr>
            <a:r>
              <a:rPr lang="en-US" dirty="0" smtClean="0"/>
              <a:t>But Spanish uses a suffix:</a:t>
            </a:r>
          </a:p>
          <a:p>
            <a:pPr marL="0" indent="0">
              <a:buNone/>
            </a:pPr>
            <a:r>
              <a:rPr lang="en-US" dirty="0" err="1" smtClean="0"/>
              <a:t>hermanito</a:t>
            </a:r>
            <a:r>
              <a:rPr lang="en-US" dirty="0" smtClean="0"/>
              <a:t>		*</a:t>
            </a:r>
            <a:r>
              <a:rPr lang="en-US" dirty="0" err="1" smtClean="0"/>
              <a:t>chiquita</a:t>
            </a:r>
            <a:r>
              <a:rPr lang="en-US" dirty="0" smtClean="0"/>
              <a:t>		</a:t>
            </a:r>
            <a:r>
              <a:rPr lang="en-US" dirty="0" err="1" smtClean="0"/>
              <a:t>arbolito</a:t>
            </a:r>
            <a:endParaRPr lang="en-US" dirty="0" smtClean="0"/>
          </a:p>
          <a:p>
            <a:pPr marL="0" indent="0">
              <a:buNone/>
            </a:pPr>
            <a:r>
              <a:rPr lang="en-US" dirty="0" smtClean="0"/>
              <a:t>The spelling of “</a:t>
            </a:r>
            <a:r>
              <a:rPr lang="en-US" dirty="0" err="1" smtClean="0"/>
              <a:t>chica</a:t>
            </a:r>
            <a:r>
              <a:rPr lang="en-US" dirty="0" smtClean="0"/>
              <a:t>” changes to keep the “k” sound; if you left the “c” (“</a:t>
            </a:r>
            <a:r>
              <a:rPr lang="en-US" dirty="0" err="1" smtClean="0"/>
              <a:t>chicita</a:t>
            </a:r>
            <a:r>
              <a:rPr lang="en-US" dirty="0" smtClean="0"/>
              <a:t>”), it would sound like an “s.”</a:t>
            </a:r>
          </a:p>
          <a:p>
            <a:pPr marL="0" indent="0">
              <a:buNone/>
            </a:pPr>
            <a:endParaRPr lang="en-US" dirty="0"/>
          </a:p>
          <a:p>
            <a:pPr marL="0" indent="0">
              <a:buNone/>
            </a:pPr>
            <a:r>
              <a:rPr lang="en-US" dirty="0" smtClean="0"/>
              <a:t>An augmentative makes something bigger:</a:t>
            </a:r>
          </a:p>
          <a:p>
            <a:pPr marL="0" indent="0">
              <a:buNone/>
            </a:pPr>
            <a:r>
              <a:rPr lang="en-US" dirty="0" smtClean="0"/>
              <a:t>big mouth	big man	</a:t>
            </a:r>
          </a:p>
          <a:p>
            <a:pPr marL="0" indent="0">
              <a:buNone/>
            </a:pPr>
            <a:r>
              <a:rPr lang="en-US" dirty="0" err="1" smtClean="0"/>
              <a:t>bocona</a:t>
            </a:r>
            <a:r>
              <a:rPr lang="en-US" dirty="0" smtClean="0"/>
              <a:t>	</a:t>
            </a:r>
            <a:r>
              <a:rPr lang="en-US" dirty="0" err="1" smtClean="0"/>
              <a:t>hombrón</a:t>
            </a:r>
            <a:endParaRPr lang="en-US" dirty="0" smtClean="0"/>
          </a:p>
          <a:p>
            <a:pPr marL="0" indent="0">
              <a:buNone/>
            </a:pPr>
            <a:endParaRPr lang="en-US" dirty="0"/>
          </a:p>
          <a:p>
            <a:pPr marL="0" indent="0">
              <a:buNone/>
            </a:pPr>
            <a:r>
              <a:rPr lang="en-US" dirty="0" smtClean="0"/>
              <a:t>That’s it in a </a:t>
            </a:r>
            <a:r>
              <a:rPr lang="en-US" dirty="0" err="1" smtClean="0"/>
              <a:t>nutshellito</a:t>
            </a:r>
            <a:r>
              <a:rPr lang="en-US" dirty="0" smtClean="0"/>
              <a:t>.  But before doing your homework, you need to go to </a:t>
            </a:r>
            <a:r>
              <a:rPr lang="en-US" dirty="0" smtClean="0">
                <a:hlinkClick r:id="rId2"/>
              </a:rPr>
              <a:t>http://www.spanish411.net/Spanish-Diminutives-Augmentatives.asp</a:t>
            </a:r>
            <a:r>
              <a:rPr lang="en-US" dirty="0" smtClean="0"/>
              <a:t> to get the </a:t>
            </a:r>
            <a:r>
              <a:rPr lang="en-US" dirty="0" err="1" smtClean="0"/>
              <a:t>picturona</a:t>
            </a:r>
            <a:r>
              <a:rPr lang="en-US" dirty="0" smtClean="0"/>
              <a:t>.	</a:t>
            </a:r>
          </a:p>
        </p:txBody>
      </p:sp>
    </p:spTree>
    <p:extLst>
      <p:ext uri="{BB962C8B-B14F-4D97-AF65-F5344CB8AC3E}">
        <p14:creationId xmlns:p14="http://schemas.microsoft.com/office/powerpoint/2010/main" val="3636733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For homework, write 2 sentences with “lo” + adjective, 2 with “para” + infinitive, 2 with a diminutive, &amp; 2 with </a:t>
            </a:r>
            <a:r>
              <a:rPr lang="en-US" smtClean="0"/>
              <a:t>an augmentative.</a:t>
            </a:r>
            <a:endParaRPr lang="en-US"/>
          </a:p>
        </p:txBody>
      </p:sp>
    </p:spTree>
    <p:extLst>
      <p:ext uri="{BB962C8B-B14F-4D97-AF65-F5344CB8AC3E}">
        <p14:creationId xmlns:p14="http://schemas.microsoft.com/office/powerpoint/2010/main" val="3939847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265</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Vocabulary 3</vt:lpstr>
      <vt:lpstr>Lo + adjective</vt:lpstr>
      <vt:lpstr>Para + infinitive</vt:lpstr>
      <vt:lpstr>Diminutives &amp; Augmentatives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3</dc:title>
  <dc:creator>Karen Guffey</dc:creator>
  <cp:lastModifiedBy>Karen Guffey</cp:lastModifiedBy>
  <cp:revision>9</cp:revision>
  <dcterms:created xsi:type="dcterms:W3CDTF">2018-07-30T23:06:04Z</dcterms:created>
  <dcterms:modified xsi:type="dcterms:W3CDTF">2018-07-31T00:43:11Z</dcterms:modified>
</cp:coreProperties>
</file>